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5" r:id="rId5"/>
    <p:sldId id="336" r:id="rId6"/>
    <p:sldId id="339" r:id="rId7"/>
    <p:sldId id="340" r:id="rId8"/>
    <p:sldId id="341" r:id="rId9"/>
    <p:sldId id="342" r:id="rId10"/>
    <p:sldId id="343" r:id="rId11"/>
    <p:sldId id="348" r:id="rId12"/>
    <p:sldId id="344" r:id="rId13"/>
    <p:sldId id="350" r:id="rId14"/>
    <p:sldId id="351" r:id="rId15"/>
    <p:sldId id="352" r:id="rId16"/>
    <p:sldId id="353" r:id="rId17"/>
    <p:sldId id="361" r:id="rId18"/>
    <p:sldId id="354" r:id="rId19"/>
    <p:sldId id="355" r:id="rId20"/>
    <p:sldId id="349" r:id="rId21"/>
    <p:sldId id="345" r:id="rId22"/>
    <p:sldId id="356" r:id="rId23"/>
    <p:sldId id="346" r:id="rId24"/>
    <p:sldId id="347" r:id="rId2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Автор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5394" autoAdjust="0"/>
  </p:normalViewPr>
  <p:slideViewPr>
    <p:cSldViewPr snapToGrid="0" showGuides="1">
      <p:cViewPr varScale="1">
        <p:scale>
          <a:sx n="102" d="100"/>
          <a:sy n="102" d="100"/>
        </p:scale>
        <p:origin x="240" y="96"/>
      </p:cViewPr>
      <p:guideLst>
        <p:guide pos="6504"/>
        <p:guide orient="horz" pos="3696"/>
        <p:guide orient="horz" pos="19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DB967A7C-9C9A-4B29-9491-2CFF13651134}" type="datetime1">
              <a:rPr lang="ru-RU" smtClean="0"/>
              <a:t>29.12.2024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563E-BCB2-465B-8A3C-AC86CE64F6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7T19:54: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1,'27972'0,"-29039"0,1025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7T19:54: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7T19:55:0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7T19:55: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7T19:55: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6E39FF30-72EE-404D-AF97-454A1E16F01B}" type="datetime1">
              <a:rPr lang="ru-RU" smtClean="0"/>
              <a:t>29.12.2024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B990660-4B7D-4C11-96DB-B19FFA8CA93C}" type="slidenum">
              <a:rPr lang="ru-RU" noProof="0" smtClean="0"/>
              <a:t>‹#›</a:t>
            </a:fld>
            <a:endParaRPr lang="ru-R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10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11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12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13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15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16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17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18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19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20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21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3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4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5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6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7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8</a:t>
            </a:fld>
            <a:endParaRPr lang="ru-RU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B990660-4B7D-4C11-96DB-B19FFA8CA93C}" type="slidenum">
              <a:rPr lang="ru-RU" noProof="0" smtClean="0"/>
              <a:t>9</a:t>
            </a:fld>
            <a:endParaRPr lang="ru-RU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ru-RU" sz="4000" b="1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pic>
        <p:nvPicPr>
          <p:cNvPr id="4" name="Графический объект 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>
            <a:fillRect/>
          </a:stretch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>
            <a:fillRect/>
          </a:stretch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/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1" name="Объект 9"/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агодарность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>
            <a:fillRect/>
          </a:stretch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grpSp>
        <p:nvGrpSpPr>
          <p:cNvPr id="815" name="Группа 814"/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/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6" name="Freeform 775"/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9" name="Freeform 788"/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5" name="Freeform 784"/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0" name="Freeform 779"/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8" name="Freeform 777"/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7" name="Freeform 796"/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3" name="Freeform 802"/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1" name="Freeform 800"/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3" name="Freeform: Shape 122"/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0" name="Freeform 809"/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1" name="Freeform: Shape 210"/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12" name="Freeform: Shape 211"/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0" name="Freeform: Shape 259"/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1" name="Freeform: Shape 260"/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2" name="Freeform: Shape 261"/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3" name="Freeform: Shape 262"/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4" name="Freeform: Shape 263"/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5" name="Freeform: Shape 264"/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6" name="Freeform: Shape 265"/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7" name="Freeform: Shape 266"/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8" name="Freeform: Shape 267"/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69" name="Freeform: Shape 268"/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0" name="Freeform: Shape 269"/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1" name="Freeform: Shape 270"/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2" name="Freeform: Shape 271"/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76" name="Freeform: Shape 275"/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91" name="Freeform 790"/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0" name="Freeform: Shape 279"/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1" name="Freeform: Shape 280"/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2" name="Freeform: Shape 281"/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83" name="Freeform: Shape 282"/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97" name="Freeform: Shape 296"/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0" name="Freeform: Shape 299"/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3" name="Freeform 782"/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04" name="Freeform: Shape 303"/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0" name="Freeform: Shape 309"/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5" name="Freeform: Shape 314"/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3" name="Freeform 772"/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17" name="Freeform: Shape 316"/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2" name="Freeform: Shape 321"/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3" name="Freeform: Shape 322"/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5" name="Freeform: Shape 324"/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26" name="Freeform: Shape 325"/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39" name="Freeform: Shape 338"/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0" name="Freeform: Shape 339"/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1" name="Freeform: Shape 340"/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2" name="Freeform: Shape 341"/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3" name="Freeform: Shape 342"/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4" name="Freeform: Shape 343"/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5" name="Freeform: Shape 344"/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6" name="Freeform: Shape 345"/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7" name="Freeform: Shape 346"/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8" name="Freeform: Shape 347"/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49" name="Freeform: Shape 348"/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0" name="Freeform: Shape 349"/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1" name="Freeform: Shape 350"/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2" name="Freeform: Shape 351"/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3" name="Freeform: Shape 352"/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4" name="Freeform: Shape 353"/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5" name="Freeform: Shape 354"/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56" name="Freeform: Shape 355"/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2" name="Freeform: Shape 391"/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393" name="Freeform: Shape 392"/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3" name="Freeform: Shape 432"/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4" name="Freeform: Shape 433"/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5" name="Freeform: Shape 434"/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6" name="Freeform: Shape 435"/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7" name="Freeform: Shape 436"/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8" name="Freeform: Shape 437"/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39" name="Freeform: Shape 438"/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0" name="Freeform: Shape 439"/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1" name="Freeform: Shape 440"/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2" name="Freeform: Shape 441"/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3" name="Freeform: Shape 442"/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4" name="Freeform: Shape 443"/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5" name="Freeform: Shape 444"/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6" name="Freeform: Shape 445"/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7" name="Freeform: Shape 446"/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8" name="Freeform: Shape 447"/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49" name="Freeform: Shape 448"/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0" name="Freeform: Shape 449"/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1" name="Freeform: Shape 450"/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2" name="Freeform: Shape 451"/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3" name="Freeform: Shape 452"/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4" name="Freeform: Shape 453"/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5" name="Freeform: Shape 454"/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6" name="Freeform: Shape 455"/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7" name="Freeform: Shape 456"/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8" name="Freeform: Shape 457"/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59" name="Freeform: Shape 458"/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0" name="Freeform: Shape 459"/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1" name="Freeform: Shape 460"/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2" name="Freeform: Shape 461"/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3" name="Freeform: Shape 462"/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2" name="Freeform 811"/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5" name="Freeform: Shape 464"/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6" name="Freeform: Shape 465"/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7" name="Freeform: Shape 466"/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8" name="Freeform: Shape 467"/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69" name="Freeform: Shape 468"/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0" name="Freeform: Shape 469"/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1" name="Freeform: Shape 470"/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2" name="Freeform: Shape 471"/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3" name="Freeform: Shape 472"/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4" name="Freeform: Shape 473"/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5" name="Freeform: Shape 474"/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6" name="Freeform: Shape 475"/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7" name="Freeform: Shape 476"/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8" name="Freeform: Shape 477"/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79" name="Freeform: Shape 478"/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0" name="Freeform: Shape 479"/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1" name="Freeform: Shape 480"/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2" name="Freeform: Shape 481"/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3" name="Freeform: Shape 482"/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4" name="Freeform: Shape 483"/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5" name="Freeform: Shape 484"/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6" name="Freeform: Shape 485"/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7" name="Freeform: Shape 486"/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8" name="Freeform: Shape 487"/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89" name="Freeform: Shape 488"/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0" name="Freeform: Shape 489"/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1" name="Freeform: Shape 490"/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2" name="Freeform: Shape 491"/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3" name="Freeform: Shape 492"/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4" name="Freeform: Shape 493"/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5" name="Freeform: Shape 494"/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6" name="Freeform: Shape 495"/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7" name="Freeform: Shape 496"/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8" name="Freeform: Shape 497"/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499" name="Freeform: Shape 498"/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0" name="Freeform: Shape 499"/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1" name="Freeform: Shape 500"/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2" name="Freeform: Shape 501"/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3" name="Freeform: Shape 502"/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4" name="Freeform: Shape 503"/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5" name="Freeform: Shape 504"/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6" name="Freeform: Shape 505"/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7" name="Freeform: Shape 506"/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8" name="Freeform: Shape 507"/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09" name="Freeform: Shape 508"/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0" name="Freeform: Shape 509"/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1" name="Freeform: Shape 510"/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2" name="Freeform: Shape 511"/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3" name="Freeform: Shape 512"/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15" name="Freeform: Shape 514"/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6" name="Freeform: Shape 525"/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7" name="Freeform: Shape 526"/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8" name="Freeform: Shape 527"/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29" name="Freeform: Shape 528"/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0" name="Freeform: Shape 529"/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2" name="Freeform: Shape 531"/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3" name="Freeform: Shape 532"/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4" name="Freeform: Shape 533"/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5" name="Freeform: Shape 534"/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6" name="Freeform: Shape 535"/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7" name="Freeform: Shape 536"/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8" name="Freeform: Shape 537"/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39" name="Freeform: Shape 538"/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0" name="Freeform: Shape 539"/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1" name="Freeform: Shape 540"/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42" name="Freeform: Shape 541"/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7" name="Freeform 806"/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05" name="Freeform 804"/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7" name="Freeform: Shape 556"/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8" name="Freeform: Shape 557"/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59" name="Freeform: Shape 558"/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0" name="Freeform: Shape 559"/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1" name="Freeform: Shape 560"/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2" name="Freeform: Shape 561"/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3" name="Freeform: Shape 562"/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4" name="Freeform: Shape 563"/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5" name="Freeform: Shape 564"/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6" name="Freeform: Shape 565"/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7" name="Freeform: Shape 566"/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8" name="Freeform: Shape 567"/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69" name="Freeform: Shape 568"/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0" name="Freeform: Shape 569"/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1" name="Freeform: Shape 570"/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2" name="Freeform: Shape 571"/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3" name="Freeform: Shape 572"/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4" name="Freeform: Shape 573"/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5" name="Freeform: Shape 574"/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6" name="Freeform: Shape 575"/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7" name="Freeform: Shape 576"/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8" name="Freeform: Shape 577"/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79" name="Freeform: Shape 578"/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0" name="Freeform: Shape 579"/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1" name="Freeform: Shape 580"/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2" name="Freeform: Shape 581"/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3" name="Freeform: Shape 582"/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4" name="Freeform: Shape 583"/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5" name="Freeform: Shape 584"/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6" name="Freeform: Shape 585"/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7" name="Freeform: Shape 586"/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8" name="Freeform: Shape 587"/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89" name="Freeform: Shape 588"/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0" name="Freeform: Shape 589"/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1" name="Freeform: Shape 590"/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2" name="Freeform: Shape 591"/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3" name="Freeform: Shape 592"/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4" name="Freeform: Shape 593"/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5" name="Freeform: Shape 594"/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6" name="Freeform: Shape 595"/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7" name="Freeform: Shape 596"/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8" name="Freeform: Shape 597"/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599" name="Freeform: Shape 598"/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0" name="Freeform: Shape 599"/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1" name="Freeform: Shape 600"/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2" name="Freeform: Shape 601"/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3" name="Freeform: Shape 602"/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4" name="Freeform: Shape 603"/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5" name="Freeform: Shape 604"/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6" name="Freeform: Shape 605"/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7" name="Freeform: Shape 606"/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8" name="Freeform: Shape 607"/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09" name="Freeform: Shape 608"/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0" name="Freeform: Shape 609"/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1" name="Freeform: Shape 610"/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2" name="Freeform: Shape 611"/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3" name="Freeform: Shape 612"/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4" name="Freeform: Shape 613"/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5" name="Freeform: Shape 614"/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6" name="Freeform: Shape 615"/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7" name="Freeform: Shape 616"/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8" name="Freeform: Shape 617"/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19" name="Freeform: Shape 618"/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0" name="Freeform: Shape 619"/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1" name="Freeform: Shape 620"/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2" name="Freeform: Shape 621"/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3" name="Freeform: Shape 622"/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4" name="Freeform: Shape 623"/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5" name="Freeform: Shape 624"/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6" name="Freeform: Shape 625"/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7" name="Freeform: Shape 626"/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8" name="Freeform: Shape 627"/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29" name="Freeform: Shape 628"/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0" name="Freeform: Shape 629"/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1" name="Freeform: Shape 630"/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2" name="Freeform: Shape 631"/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3" name="Freeform: Shape 632"/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4" name="Freeform: Shape 633"/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5" name="Freeform: Shape 634"/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6" name="Freeform: Shape 635"/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7" name="Freeform: Shape 636"/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8" name="Freeform: Shape 637"/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39" name="Freeform: Shape 638"/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0" name="Freeform: Shape 639"/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1" name="Freeform: Shape 640"/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2" name="Freeform: Shape 641"/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3" name="Freeform: Shape 642"/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4" name="Freeform: Shape 643"/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5" name="Freeform: Shape 644"/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6" name="Freeform: Shape 645"/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47" name="Freeform: Shape 646"/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1" name="Freeform: Shape 660"/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2" name="Freeform: Shape 661"/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6" name="Freeform: Shape 665"/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7" name="Freeform: Shape 666"/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68" name="Freeform: Shape 667"/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1" name="Freeform: Shape 670"/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2" name="Freeform: Shape 671"/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3" name="Freeform: Shape 672"/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4" name="Freeform: Shape 673"/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75" name="Freeform: Shape 674"/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3" name="Freeform: Shape 692"/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694" name="Freeform: Shape 693"/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1" name="Freeform: Shape 700"/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2" name="Freeform: Shape 701"/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3" name="Freeform: Shape 702"/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4" name="Freeform: Shape 703"/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5" name="Freeform: Shape 704"/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6" name="Freeform: Shape 705"/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7" name="Freeform: Shape 706"/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08" name="Freeform: Shape 707"/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4" name="Freeform: Shape 713"/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5" name="Freeform: Shape 714"/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6" name="Freeform: Shape 715"/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7" name="Freeform: Shape 716"/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8" name="Freeform: Shape 717"/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19" name="Freeform: Shape 718"/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0" name="Freeform: Shape 719"/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1" name="Freeform: Shape 720"/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2" name="Freeform: Shape 721"/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3" name="Freeform: Shape 722"/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4" name="Freeform: Shape 723"/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5" name="Freeform: Shape 724"/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6" name="Freeform: Shape 725"/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7" name="Freeform: Shape 726"/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8" name="Freeform: Shape 727"/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29" name="Freeform: Shape 728"/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0" name="Freeform: Shape 729"/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1" name="Freeform: Shape 730"/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2" name="Freeform: Shape 731"/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5" name="Freeform: Shape 734"/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36" name="Freeform: Shape 735"/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87" name="Freeform 786"/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1" name="Freeform: Shape 750"/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2" name="Freeform: Shape 751"/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3" name="Freeform: Shape 752"/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4" name="Freeform: Shape 753"/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55" name="Freeform: Shape 754"/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814" name="Freeform 813"/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4" name="Freeform: Shape 763"/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5" name="Freeform: Shape 764"/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6" name="Freeform: Shape 765"/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7" name="Freeform: Shape 766"/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68" name="Freeform: Shape 767"/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1" name="Freeform: Shape 770"/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772" name="Freeform: Shape 771"/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 </a:t>
            </a:r>
          </a:p>
          <a:p>
            <a:pPr lvl="3" rtl="0"/>
            <a:r>
              <a:rPr lang="ru-RU"/>
              <a:t>Четвертый уровень </a:t>
            </a:r>
          </a:p>
          <a:p>
            <a:pPr lvl="4" rtl="0"/>
            <a:r>
              <a:rPr lang="ru-RU"/>
              <a:t>Пятый уровень </a:t>
            </a:r>
          </a:p>
          <a:p>
            <a:pPr lvl="0"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pic>
        <p:nvPicPr>
          <p:cNvPr id="9" name="Графический объект 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>
            <a:fillRect/>
          </a:stretch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ru-RU" sz="40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ru-RU" sz="2800"/>
            </a:lvl1pPr>
            <a:lvl2pPr marL="457200" indent="0">
              <a:buNone/>
              <a:defRPr lang="ru-RU" sz="2400"/>
            </a:lvl2pPr>
            <a:lvl3pPr marL="914400" indent="0">
              <a:buNone/>
              <a:defRPr lang="ru-RU" sz="2000"/>
            </a:lvl3pPr>
            <a:lvl4pPr marL="1371600" indent="0">
              <a:buNone/>
              <a:defRPr lang="ru-RU" sz="1800"/>
            </a:lvl4pPr>
            <a:lvl5pPr marL="1828800" indent="0">
              <a:buNone/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675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ru-RU" sz="2800"/>
            </a:lvl1pPr>
            <a:lvl2pPr marL="457200" indent="0">
              <a:lnSpc>
                <a:spcPts val="2400"/>
              </a:lnSpc>
              <a:buNone/>
              <a:defRPr lang="ru-RU" sz="2000"/>
            </a:lvl2pPr>
            <a:lvl3pPr marL="914400" indent="0">
              <a:lnSpc>
                <a:spcPts val="2400"/>
              </a:lnSpc>
              <a:buNone/>
              <a:defRPr lang="ru-RU" sz="2000"/>
            </a:lvl3pPr>
            <a:lvl4pPr marL="1371600" indent="0">
              <a:lnSpc>
                <a:spcPts val="2400"/>
              </a:lnSpc>
              <a:buNone/>
              <a:defRPr lang="ru-RU" sz="2000"/>
            </a:lvl4pPr>
            <a:lvl5pPr marL="1828800" indent="0">
              <a:lnSpc>
                <a:spcPts val="2400"/>
              </a:lnSpc>
              <a:buNone/>
              <a:defRPr lang="ru-RU" sz="2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pic>
        <p:nvPicPr>
          <p:cNvPr id="7" name="Графический объект 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>
            <a:fillRect/>
          </a:stretch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  <a:lvl6pPr marL="1600200">
              <a:defRPr lang="ru-RU">
                <a:latin typeface="Calibri Light" panose="020F0302020204030204" pitchFamily="34" charset="0"/>
              </a:defRPr>
            </a:lvl6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4" rtl="0"/>
            <a:r>
              <a:rPr lang="ru-RU" dirty="0"/>
              <a:t>Четвертый уровень</a:t>
            </a:r>
          </a:p>
          <a:p>
            <a:pPr lvl="5" rtl="0"/>
            <a:r>
              <a:rPr lang="ru-RU" dirty="0"/>
              <a:t>Пятый уровень</a:t>
            </a:r>
          </a:p>
        </p:txBody>
      </p:sp>
      <p:sp>
        <p:nvSpPr>
          <p:cNvPr id="11" name="Объект 9"/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ru-RU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ru-RU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ru-RU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ru-RU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9"/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ru-RU"/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pic>
        <p:nvPicPr>
          <p:cNvPr id="9" name="Графический объект 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>
            <a:fillRect/>
          </a:stretch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ru-RU" sz="28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ru-RU"/>
            </a:lvl1pPr>
            <a:lvl2pPr>
              <a:spcBef>
                <a:spcPts val="0"/>
              </a:spcBef>
              <a:spcAft>
                <a:spcPts val="600"/>
              </a:spcAft>
              <a:defRPr lang="ru-RU"/>
            </a:lvl2pPr>
            <a:lvl3pPr>
              <a:spcBef>
                <a:spcPts val="0"/>
              </a:spcBef>
              <a:spcAft>
                <a:spcPts val="600"/>
              </a:spcAft>
              <a:defRPr lang="ru-RU"/>
            </a:lvl3pPr>
            <a:lvl4pPr>
              <a:spcBef>
                <a:spcPts val="0"/>
              </a:spcBef>
              <a:spcAft>
                <a:spcPts val="600"/>
              </a:spcAft>
              <a:defRPr lang="ru-RU" sz="2000"/>
            </a:lvl4pPr>
            <a:lvl5pPr>
              <a:spcBef>
                <a:spcPts val="0"/>
              </a:spcBef>
              <a:spcAft>
                <a:spcPts val="600"/>
              </a:spcAft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ru-RU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0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000" b="1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6095999" y="960120"/>
            <a:ext cx="5287617" cy="305634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Сайт для виртуального проектирования зданий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2400" y="4002489"/>
            <a:ext cx="697064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72130" algn="ctr"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Ученики: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F"/>
            </a:endParaRPr>
          </a:p>
          <a:p>
            <a:pPr marL="3072130" algn="ctr"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Ученики 10 «А» класса ГБОУ Школа №654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F"/>
              </a:rPr>
              <a:t> 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им. А. Д. Фридмана </a:t>
            </a:r>
          </a:p>
          <a:p>
            <a:pPr marL="3072130" algn="ctr"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Васильева Юлиана Сергеевна, Краснянская Анна Станиславовна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F"/>
            </a:endParaRPr>
          </a:p>
          <a:p>
            <a:pPr marL="3073400" algn="ctr"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Руководитель: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F"/>
            </a:endParaRPr>
          </a:p>
          <a:p>
            <a:pPr marL="3073400" algn="ctr">
              <a:spcAft>
                <a:spcPts val="8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Гришина Арина Александровна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F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10</a:t>
            </a:fld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11352" y="1683765"/>
            <a:ext cx="4053205" cy="21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19982" y="1923794"/>
            <a:ext cx="4198620" cy="16529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899160" y="4113653"/>
            <a:ext cx="4053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(рисунок 9) - </a:t>
            </a:r>
            <a:r>
              <a:rPr lang="ru-R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создание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HTML</a:t>
            </a:r>
            <a:r>
              <a:rPr lang="ru-R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в файле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settings.py </a:t>
            </a:r>
            <a:r>
              <a:rPr lang="ru-RU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8467" y="4067486"/>
            <a:ext cx="412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(рисунок 10) - в файле </a:t>
            </a:r>
            <a:r>
              <a:rPr lang="en-US" dirty="0"/>
              <a:t>urls.py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11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1352" y="1800054"/>
            <a:ext cx="4751705" cy="250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85949" y="1841085"/>
            <a:ext cx="4751705" cy="2466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1349375" y="4540250"/>
            <a:ext cx="4064000" cy="170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altLang="en-US"/>
              <a:t>(рисунок 11) - </a:t>
            </a:r>
            <a:r>
              <a:rPr lang="en-US" altLang="en-US"/>
              <a:t>создание</a:t>
            </a:r>
            <a:r>
              <a:rPr lang="en-US" altLang="ru-RU"/>
              <a:t> </a:t>
            </a:r>
            <a:r>
              <a:rPr lang="en-US" altLang="en-US"/>
              <a:t>файла</a:t>
            </a:r>
            <a:r>
              <a:rPr lang="en-US" altLang="ru-RU"/>
              <a:t> urls.py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приложении</a:t>
            </a:r>
            <a:r>
              <a:rPr lang="en-US" altLang="ru-RU"/>
              <a:t> main</a:t>
            </a:r>
            <a:endParaRPr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573520" y="45402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(риуснок 12) - </a:t>
            </a:r>
            <a:r>
              <a:rPr lang="en-US" altLang="en-US"/>
              <a:t>написание</a:t>
            </a:r>
            <a:r>
              <a:rPr lang="en-US" altLang="ru-RU"/>
              <a:t> </a:t>
            </a:r>
            <a:r>
              <a:rPr lang="en-US" altLang="en-US"/>
              <a:t>кода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файле</a:t>
            </a:r>
            <a:r>
              <a:rPr lang="en-US" altLang="ru-RU"/>
              <a:t> urls.py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12</a:t>
            </a:fld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11351" y="1700749"/>
            <a:ext cx="4410925" cy="305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5799650" y="1700749"/>
            <a:ext cx="5278658" cy="29064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084580" y="4841875"/>
            <a:ext cx="406400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/>
              <a:t>(рисунок 13) - </a:t>
            </a:r>
            <a:r>
              <a:rPr lang="en-US" altLang="en-US"/>
              <a:t>написание</a:t>
            </a:r>
            <a:r>
              <a:rPr lang="en-US" altLang="ru-RU"/>
              <a:t> </a:t>
            </a:r>
            <a:r>
              <a:rPr lang="en-US" altLang="en-US"/>
              <a:t>кода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файле</a:t>
            </a:r>
            <a:r>
              <a:rPr lang="en-US" altLang="ru-RU"/>
              <a:t> views.py</a:t>
            </a: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494145" y="47593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(рисунок 14) - </a:t>
            </a:r>
            <a:r>
              <a:rPr lang="en-US" altLang="en-US"/>
              <a:t>создание</a:t>
            </a:r>
            <a:r>
              <a:rPr lang="en-US" altLang="ru-RU"/>
              <a:t> </a:t>
            </a:r>
            <a:r>
              <a:rPr lang="en-US" altLang="en-US"/>
              <a:t>папки</a:t>
            </a:r>
            <a:r>
              <a:rPr lang="en-US" altLang="ru-RU"/>
              <a:t> main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папке</a:t>
            </a:r>
            <a:r>
              <a:rPr lang="en-US" altLang="ru-RU"/>
              <a:t> templates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13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911352" y="1975338"/>
            <a:ext cx="3771314" cy="22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810260" y="43376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(рисунок 15) - </a:t>
            </a:r>
            <a:r>
              <a:rPr lang="en-US" altLang="en-US"/>
              <a:t>создание</a:t>
            </a:r>
            <a:r>
              <a:rPr lang="en-US" altLang="ru-RU"/>
              <a:t> </a:t>
            </a:r>
            <a:r>
              <a:rPr lang="en-US" altLang="en-US"/>
              <a:t>файла</a:t>
            </a:r>
            <a:r>
              <a:rPr lang="en-US" altLang="ru-RU"/>
              <a:t> index.html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папке</a:t>
            </a:r>
            <a:r>
              <a:rPr lang="en-US" altLang="ru-RU"/>
              <a:t> templates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5473065" y="6016625"/>
            <a:ext cx="555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(рисунок 16) - </a:t>
            </a:r>
            <a:r>
              <a:rPr lang="en-US" altLang="en-US"/>
              <a:t>написание</a:t>
            </a:r>
            <a:r>
              <a:rPr lang="en-US" altLang="ru-RU"/>
              <a:t> </a:t>
            </a:r>
            <a:r>
              <a:rPr lang="en-US" altLang="en-US"/>
              <a:t>кода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en-US" altLang="en-US"/>
              <a:t>нашей</a:t>
            </a:r>
            <a:r>
              <a:rPr lang="en-US" altLang="ru-RU"/>
              <a:t> </a:t>
            </a:r>
            <a:r>
              <a:rPr lang="en-US" altLang="en-US"/>
              <a:t>первой</a:t>
            </a:r>
            <a:r>
              <a:rPr lang="en-US" altLang="ru-RU"/>
              <a:t> HTML </a:t>
            </a:r>
            <a:r>
              <a:rPr lang="en-US" altLang="en-US"/>
              <a:t>страницы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0" y="1186180"/>
            <a:ext cx="3227070" cy="192595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965" y="1186180"/>
            <a:ext cx="3224530" cy="192595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885" y="3068955"/>
            <a:ext cx="4534535" cy="2700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Разработка кода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8" name="Замещающее содержимое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3435" y="1386840"/>
            <a:ext cx="3787140" cy="225806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463165" y="6246495"/>
            <a:ext cx="7089775" cy="490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ru-RU">
                <a:sym typeface="+mn-ea"/>
              </a:rPr>
              <a:t>(</a:t>
            </a:r>
            <a:r>
              <a:rPr lang="en-US" altLang="en-US">
                <a:sym typeface="+mn-ea"/>
              </a:rPr>
              <a:t>рисунок</a:t>
            </a:r>
            <a:r>
              <a:rPr lang="en-US" altLang="ru-RU">
                <a:sym typeface="+mn-ea"/>
              </a:rPr>
              <a:t> 1</a:t>
            </a:r>
            <a:r>
              <a:rPr altLang="en-US">
                <a:sym typeface="+mn-ea"/>
              </a:rPr>
              <a:t>7</a:t>
            </a:r>
            <a:r>
              <a:rPr lang="en-US" altLang="ru-RU">
                <a:sym typeface="+mn-ea"/>
              </a:rPr>
              <a:t>) – </a:t>
            </a:r>
            <a:r>
              <a:rPr lang="en-US" altLang="en-US">
                <a:sym typeface="+mn-ea"/>
              </a:rPr>
              <a:t>создание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второй</a:t>
            </a:r>
            <a:r>
              <a:rPr lang="en-US" altLang="ru-RU">
                <a:sym typeface="+mn-ea"/>
              </a:rPr>
              <a:t> HTML </a:t>
            </a:r>
            <a:r>
              <a:rPr lang="en-US" altLang="en-US">
                <a:sym typeface="+mn-ea"/>
              </a:rPr>
              <a:t>страницы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" y="3686810"/>
            <a:ext cx="3764915" cy="224218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70" y="1386840"/>
            <a:ext cx="3783330" cy="225361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30" y="3731895"/>
            <a:ext cx="3785870" cy="222631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415" y="2722245"/>
            <a:ext cx="3156585" cy="1878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225" y="146050"/>
            <a:ext cx="6172200" cy="6381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747010" y="6066790"/>
            <a:ext cx="800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(</a:t>
            </a:r>
            <a:r>
              <a:rPr lang="en-US" altLang="en-US"/>
              <a:t>рисунок</a:t>
            </a:r>
            <a:r>
              <a:rPr lang="en-US" altLang="ru-RU"/>
              <a:t> 1</a:t>
            </a:r>
            <a:r>
              <a:rPr altLang="en-US"/>
              <a:t>8</a:t>
            </a:r>
            <a:r>
              <a:rPr lang="en-US" altLang="ru-RU"/>
              <a:t>) – </a:t>
            </a:r>
            <a:r>
              <a:rPr lang="en-US" altLang="en-US"/>
              <a:t>создание</a:t>
            </a:r>
            <a:r>
              <a:rPr lang="en-US" altLang="ru-RU"/>
              <a:t> </a:t>
            </a:r>
            <a:r>
              <a:rPr lang="en-US" altLang="en-US"/>
              <a:t>третьей</a:t>
            </a:r>
            <a:r>
              <a:rPr lang="en-US" altLang="ru-RU"/>
              <a:t> HTML </a:t>
            </a:r>
            <a:r>
              <a:rPr lang="en-US" altLang="en-US"/>
              <a:t>страницы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" y="3397885"/>
            <a:ext cx="4286250" cy="25577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40" y="838200"/>
            <a:ext cx="4311015" cy="255968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360" y="871220"/>
            <a:ext cx="4311015" cy="255778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125" y="3398520"/>
            <a:ext cx="4286250" cy="2557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16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1760537"/>
            <a:ext cx="5940425" cy="33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478215" y="5263662"/>
            <a:ext cx="40059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19) – пример базы данных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диаграмма вариантов использование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Блок-схема: узел 6"/>
          <p:cNvSpPr/>
          <p:nvPr/>
        </p:nvSpPr>
        <p:spPr>
          <a:xfrm>
            <a:off x="4281170" y="2120265"/>
            <a:ext cx="3052445" cy="790575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/>
              <a:t>главная страница </a:t>
            </a:r>
          </a:p>
        </p:txBody>
      </p:sp>
      <p:sp>
        <p:nvSpPr>
          <p:cNvPr id="8" name="Блок-схема: узел 7"/>
          <p:cNvSpPr/>
          <p:nvPr/>
        </p:nvSpPr>
        <p:spPr>
          <a:xfrm>
            <a:off x="1947545" y="3226435"/>
            <a:ext cx="1969135" cy="84074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переход на страницу с макетами </a:t>
            </a:r>
          </a:p>
        </p:txBody>
      </p:sp>
      <p:sp>
        <p:nvSpPr>
          <p:cNvPr id="9" name="Блок-схема: узел 8"/>
          <p:cNvSpPr/>
          <p:nvPr/>
        </p:nvSpPr>
        <p:spPr>
          <a:xfrm>
            <a:off x="7333615" y="3385185"/>
            <a:ext cx="2099945" cy="82550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переход на стриницу с нашими контактами </a:t>
            </a:r>
          </a:p>
        </p:txBody>
      </p:sp>
      <p:sp>
        <p:nvSpPr>
          <p:cNvPr id="10" name="Блок-схема: узел 9"/>
          <p:cNvSpPr/>
          <p:nvPr/>
        </p:nvSpPr>
        <p:spPr>
          <a:xfrm>
            <a:off x="5842635" y="4656455"/>
            <a:ext cx="1658620" cy="72517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возращение н главную страницу </a:t>
            </a:r>
          </a:p>
        </p:txBody>
      </p:sp>
      <p:sp>
        <p:nvSpPr>
          <p:cNvPr id="11" name="Блок-схема: узел 10"/>
          <p:cNvSpPr/>
          <p:nvPr/>
        </p:nvSpPr>
        <p:spPr>
          <a:xfrm>
            <a:off x="531495" y="4656455"/>
            <a:ext cx="1658620" cy="72517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возращение на главную страницу </a:t>
            </a:r>
          </a:p>
        </p:txBody>
      </p:sp>
      <p:sp>
        <p:nvSpPr>
          <p:cNvPr id="12" name="Блок-схема: узел 11"/>
          <p:cNvSpPr/>
          <p:nvPr/>
        </p:nvSpPr>
        <p:spPr>
          <a:xfrm>
            <a:off x="3213735" y="4656455"/>
            <a:ext cx="1658620" cy="72517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проектирование макета </a:t>
            </a:r>
          </a:p>
        </p:txBody>
      </p:sp>
      <p:sp>
        <p:nvSpPr>
          <p:cNvPr id="13" name="Блок-схема: узел 12"/>
          <p:cNvSpPr/>
          <p:nvPr/>
        </p:nvSpPr>
        <p:spPr>
          <a:xfrm>
            <a:off x="9224645" y="4724400"/>
            <a:ext cx="1658620" cy="725170"/>
          </a:xfrm>
          <a:prstGeom prst="flowChartConnec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900"/>
              <a:t>написать нам 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3267710" y="2655570"/>
            <a:ext cx="1013460" cy="42735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1390015" y="4210685"/>
            <a:ext cx="296545" cy="18796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916680" y="4210685"/>
            <a:ext cx="217170" cy="34036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7698105" y="2910840"/>
            <a:ext cx="361950" cy="36195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7160260" y="4210685"/>
            <a:ext cx="173355" cy="26098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9433560" y="4240530"/>
            <a:ext cx="180975" cy="23114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Тестирование работы наших кнопок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18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14" y="1488312"/>
            <a:ext cx="3150211" cy="35939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2127" y="5283448"/>
            <a:ext cx="45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20) – результат работы кнопок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Тестирование и оценка сайта 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19</a:t>
            </a:fld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93292" y="1590744"/>
            <a:ext cx="7488795" cy="30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09567" y="4769963"/>
            <a:ext cx="48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21) – тестирование и оценка сайта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оглавление 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Введение</a:t>
            </a:r>
          </a:p>
          <a:p>
            <a:pPr rtl="0"/>
            <a:r>
              <a:rPr lang="ru-RU" dirty="0"/>
              <a:t>Основная часть, план основной части</a:t>
            </a:r>
          </a:p>
          <a:p>
            <a:pPr rtl="0"/>
            <a:r>
              <a:rPr lang="ru-RU" dirty="0"/>
              <a:t>Сбор и анализ информации</a:t>
            </a:r>
          </a:p>
          <a:p>
            <a:pPr rtl="0"/>
            <a:r>
              <a:rPr lang="ru-RU" dirty="0"/>
              <a:t>Разработка дизайна</a:t>
            </a:r>
          </a:p>
          <a:p>
            <a:pPr rtl="0"/>
            <a:r>
              <a:rPr lang="ru-RU" dirty="0"/>
              <a:t>Информация о VS Code и </a:t>
            </a:r>
            <a:r>
              <a:rPr lang="ru-RU" dirty="0" err="1"/>
              <a:t>Django</a:t>
            </a:r>
            <a:endParaRPr lang="ru-RU" dirty="0"/>
          </a:p>
          <a:p>
            <a:pPr rtl="0"/>
            <a:r>
              <a:rPr lang="ru-RU" dirty="0"/>
              <a:t>Разработка кода</a:t>
            </a:r>
          </a:p>
          <a:p>
            <a:pPr rtl="0"/>
            <a:r>
              <a:rPr lang="ru-RU" dirty="0"/>
              <a:t>Список литературы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Список используемой литературы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20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4"/>
          </p:nvPr>
        </p:nvSpPr>
        <p:spPr>
          <a:xfrm>
            <a:off x="911352" y="1860093"/>
            <a:ext cx="10405174" cy="3925467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Баранов, С. В. "Основы работы с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Django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." М.: Издательство, 2021.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Боков, А.В. "Геометрические основания архитектуры и картины мира." М.: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Tatlin, 2022.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Варварина М.В. "Долина красок." М.: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Эрарта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, 2019.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Серов А.Д. "Архитектурное компьютерное проектирование." М.: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Издательство, 2019.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Силин, П. А. "Проектирование и разработка веб-приложений." М.: Издательство, 2020.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Хожурная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, А.И. "Архитектурное проектирование. Основы рабочего проектирования." М.: Лань, 2023.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Шабанов, Д. Ю. "Дизайн пользовательского интерфейса." М.: Издательство, 2020.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Шинов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F"/>
              </a:rPr>
              <a:t>, А.Е. "Архитектура зданий. Проектирование архитектурных конструкций." М.: Лань, 2021.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400"/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https://blog.skillfactory.ru/glossary/baza-dannyh/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8486" y="1438270"/>
            <a:ext cx="5775656" cy="328493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внимание!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Текст 4"/>
          <p:cNvSpPr txBox="1"/>
          <p:nvPr/>
        </p:nvSpPr>
        <p:spPr>
          <a:xfrm>
            <a:off x="434272" y="784490"/>
            <a:ext cx="10246979" cy="5673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1800" dirty="0"/>
              <a:t>В наше время всё больше и больше людей хотят жить в красивых домах и квартирах. Для этого был создан наш сайт «</a:t>
            </a:r>
            <a:r>
              <a:rPr lang="ru-RU" sz="1800" dirty="0" err="1"/>
              <a:t>BuildingDesignOnline</a:t>
            </a:r>
            <a:r>
              <a:rPr lang="ru-RU" sz="1800" dirty="0"/>
              <a:t>».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Наш сайт позволяет людям самостоятельно спроектировать квартиру своей мечты. Очень многие лишены такой возможности, так как им предлагают готовые планировки, которые по многим параметрам не устраивают будущего хозяина квартиры.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На нашем сайте можно проектировать не только квартиры, но и здания разного типа (школы, дачи, спортивные объекты и прочее).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Данный сайт предназначен для самой широкой аудитории. Им могут пользоваться не только специалисты градостроительства, поскольку отдельного обучения для работы с сайтом не требуется.</a:t>
            </a:r>
          </a:p>
          <a:p>
            <a:pPr>
              <a:lnSpc>
                <a:spcPct val="150000"/>
              </a:lnSpc>
            </a:pPr>
            <a:r>
              <a:rPr lang="ru-RU" sz="1800" dirty="0"/>
              <a:t>С помощью нашего сайта процесс проектирования становится гораздо быстрее. Мы считаем, что все эти моменты очень актуальны для нашего времени. Ведь новые технологии всё больше и больше внедряются в нашу повседневную жизнь, делая её более комфортной.</a:t>
            </a:r>
          </a:p>
          <a:p>
            <a:endParaRPr lang="ru-RU" sz="1800" dirty="0"/>
          </a:p>
        </p:txBody>
      </p:sp>
      <p:sp>
        <p:nvSpPr>
          <p:cNvPr id="8" name="Заголовок 1"/>
          <p:cNvSpPr txBox="1"/>
          <p:nvPr/>
        </p:nvSpPr>
        <p:spPr>
          <a:xfrm>
            <a:off x="434272" y="71366"/>
            <a:ext cx="7008537" cy="71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Актуальность работы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/>
          <p:cNvSpPr txBox="1"/>
          <p:nvPr/>
        </p:nvSpPr>
        <p:spPr>
          <a:xfrm>
            <a:off x="5841592" y="3321131"/>
            <a:ext cx="5275228" cy="2338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000" dirty="0"/>
              <a:t>Создать сайт виртуального проектирования зданий для человека любой специализации.</a:t>
            </a:r>
          </a:p>
        </p:txBody>
      </p:sp>
      <p:sp>
        <p:nvSpPr>
          <p:cNvPr id="9" name="Заголовок 1"/>
          <p:cNvSpPr txBox="1"/>
          <p:nvPr/>
        </p:nvSpPr>
        <p:spPr>
          <a:xfrm>
            <a:off x="5841592" y="1687766"/>
            <a:ext cx="2892022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Цель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задачи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5</a:t>
            </a:fld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Рукописный ввод 9"/>
              <p14:cNvContentPartPr/>
              <p14:nvPr/>
            </p14:nvContentPartPr>
            <p14:xfrm>
              <a:off x="1006586" y="2989367"/>
              <a:ext cx="10070280" cy="360"/>
            </p14:xfrm>
          </p:contentPart>
        </mc:Choice>
        <mc:Fallback xmlns="">
          <p:pic>
            <p:nvPicPr>
              <p:cNvPr id="10" name="Рукописный ввод 9"/>
            </p:nvPicPr>
            <p:blipFill>
              <a:blip r:embed="rId4"/>
            </p:blipFill>
            <p:spPr>
              <a:xfrm>
                <a:off x="1006586" y="2989367"/>
                <a:ext cx="100702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Рукописный ввод 11"/>
              <p14:cNvContentPartPr/>
              <p14:nvPr/>
            </p14:nvContentPartPr>
            <p14:xfrm>
              <a:off x="2703266" y="2988287"/>
              <a:ext cx="360" cy="360"/>
            </p14:xfrm>
          </p:contentPart>
        </mc:Choice>
        <mc:Fallback xmlns="">
          <p:pic>
            <p:nvPicPr>
              <p:cNvPr id="12" name="Рукописный ввод 11"/>
            </p:nvPicPr>
            <p:blipFill>
              <a:blip r:embed="rId6"/>
            </p:blipFill>
            <p:spPr>
              <a:xfrm>
                <a:off x="2703266" y="298828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Рукописный ввод 12"/>
              <p14:cNvContentPartPr/>
              <p14:nvPr/>
            </p14:nvContentPartPr>
            <p14:xfrm>
              <a:off x="4677506" y="2988287"/>
              <a:ext cx="360" cy="360"/>
            </p14:xfrm>
          </p:contentPart>
        </mc:Choice>
        <mc:Fallback xmlns="">
          <p:pic>
            <p:nvPicPr>
              <p:cNvPr id="13" name="Рукописный ввод 12"/>
            </p:nvPicPr>
            <p:blipFill>
              <a:blip r:embed="rId6"/>
            </p:blipFill>
            <p:spPr>
              <a:xfrm>
                <a:off x="4677506" y="298828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Рукописный ввод 13"/>
              <p14:cNvContentPartPr/>
              <p14:nvPr/>
            </p14:nvContentPartPr>
            <p14:xfrm>
              <a:off x="6679106" y="2988287"/>
              <a:ext cx="360" cy="360"/>
            </p14:xfrm>
          </p:contentPart>
        </mc:Choice>
        <mc:Fallback xmlns="">
          <p:pic>
            <p:nvPicPr>
              <p:cNvPr id="14" name="Рукописный ввод 13"/>
            </p:nvPicPr>
            <p:blipFill>
              <a:blip r:embed="rId6"/>
            </p:blipFill>
            <p:spPr>
              <a:xfrm>
                <a:off x="6679106" y="298828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Рукописный ввод 14"/>
              <p14:cNvContentPartPr/>
              <p14:nvPr/>
            </p14:nvContentPartPr>
            <p14:xfrm>
              <a:off x="8666666" y="2988287"/>
              <a:ext cx="360" cy="360"/>
            </p14:xfrm>
          </p:contentPart>
        </mc:Choice>
        <mc:Fallback xmlns="">
          <p:pic>
            <p:nvPicPr>
              <p:cNvPr id="15" name="Рукописный ввод 14"/>
            </p:nvPicPr>
            <p:blipFill>
              <a:blip r:embed="rId6"/>
            </p:blipFill>
            <p:spPr>
              <a:xfrm>
                <a:off x="8666666" y="2988287"/>
                <a:ext cx="360" cy="360"/>
              </a:xfrm>
              <a:prstGeom prst="rect"/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1424740" y="3313042"/>
            <a:ext cx="2081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Провести опрос, показывающий актуальность нашей темы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3593" y="3313041"/>
            <a:ext cx="20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Проанализировать актуальность вида зданий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2445" y="3313040"/>
            <a:ext cx="20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Разработать дизайн сайта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01297" y="3313040"/>
            <a:ext cx="208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Написать программу, позволяющая работать сайту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Сбор и анализ информации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6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76" y="1741706"/>
            <a:ext cx="6950037" cy="38417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2371" y="5730362"/>
            <a:ext cx="60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1 - Диаграмма, показывающая актуальность темы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дизайна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7</a:t>
            </a:fld>
            <a:endParaRPr lang="ru-RU" dirty="0"/>
          </a:p>
        </p:txBody>
      </p:sp>
      <p:pic>
        <p:nvPicPr>
          <p:cNvPr id="9" name="Рисунок 8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91391" y="2005266"/>
            <a:ext cx="4059339" cy="254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191391" y="4807670"/>
            <a:ext cx="405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2) – Главная страница сайта 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70895" y="2005267"/>
            <a:ext cx="3857187" cy="254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370895" y="4807670"/>
            <a:ext cx="38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3) – Готовый макет зданий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дизайна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8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191391" y="4807670"/>
            <a:ext cx="405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4) – окно с возможными вариантами макетов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70895" y="4807670"/>
            <a:ext cx="385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(рисунок 5) – страница, где можно найти наши контакты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91391" y="2005267"/>
            <a:ext cx="4059339" cy="254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/>
          <p:nvPr/>
        </p:nvPicPr>
        <p:blipFill>
          <a:blip r:embed="rId4"/>
          <a:srcRect l="-405" t="9504" r="1769" b="673"/>
          <a:stretch>
            <a:fillRect/>
          </a:stretch>
        </p:blipFill>
        <p:spPr>
          <a:xfrm>
            <a:off x="6370895" y="2005266"/>
            <a:ext cx="4234260" cy="254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Разработка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t>9</a:t>
            </a:fld>
            <a:endParaRPr lang="ru-RU" dirty="0"/>
          </a:p>
        </p:txBody>
      </p:sp>
      <p:pic>
        <p:nvPicPr>
          <p:cNvPr id="10" name="Изображение 1" descr="IMG_256"/>
          <p:cNvPicPr/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911352" y="1658867"/>
            <a:ext cx="2418002" cy="201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Изображение 2" descr="IMG_256"/>
          <p:cNvPicPr/>
          <p:nvPr/>
        </p:nvPicPr>
        <p:blipFill>
          <a:blip r:embed="rId4">
            <a:lum/>
          </a:blip>
          <a:srcRect/>
          <a:stretch>
            <a:fillRect/>
          </a:stretch>
        </p:blipFill>
        <p:spPr>
          <a:xfrm>
            <a:off x="3985260" y="2039254"/>
            <a:ext cx="3652786" cy="124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862648" y="1179450"/>
            <a:ext cx="1597660" cy="3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849265" y="3941349"/>
            <a:ext cx="24180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(рисунок 6) - Python и Python </a:t>
            </a:r>
            <a:r>
              <a:rPr lang="ru-RU" dirty="0" err="1"/>
              <a:t>Debugger</a:t>
            </a:r>
            <a:r>
              <a:rPr lang="ru-RU" dirty="0"/>
              <a:t>, где можно открыть терминал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80149" y="3484656"/>
            <a:ext cx="266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(рисунок 7) - </a:t>
            </a:r>
            <a:r>
              <a:rPr lang="en-US" dirty="0"/>
              <a:t>Django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8781854" y="4868100"/>
            <a:ext cx="2008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(рисунок 8) – Иерархия файлов проекта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Пользовательское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/>
</ds:datastoreItem>
</file>

<file path=customXml/itemProps2.xml><?xml version="1.0" encoding="utf-8"?>
<ds:datastoreItem xmlns:ds="http://schemas.openxmlformats.org/officeDocument/2006/customXml" ds:itemID="{AC5040CA-20CC-43C6-BC0C-8D8696B6AF89}">
  <ds:schemaRefs/>
</ds:datastoreItem>
</file>

<file path=customXml/itemProps3.xml><?xml version="1.0" encoding="utf-8"?>
<ds:datastoreItem xmlns:ds="http://schemas.openxmlformats.org/officeDocument/2006/customXml" ds:itemID="{BFBA14A9-9290-4E1F-A1C4-0305BFA570E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Архитектурная презентация</Template>
  <TotalTime>0</TotalTime>
  <Words>718</Words>
  <Application>Microsoft Office PowerPoint</Application>
  <PresentationFormat>Широкоэкранный</PresentationFormat>
  <Paragraphs>118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Posterama</vt:lpstr>
      <vt:lpstr>Times New Roman</vt:lpstr>
      <vt:lpstr>Пользовательское</vt:lpstr>
      <vt:lpstr>Сайт для виртуального проектирования зданий</vt:lpstr>
      <vt:lpstr>оглавление </vt:lpstr>
      <vt:lpstr>Презентация PowerPoint</vt:lpstr>
      <vt:lpstr>Презентация PowerPoint</vt:lpstr>
      <vt:lpstr>задачи</vt:lpstr>
      <vt:lpstr>Сбор и анализ информации</vt:lpstr>
      <vt:lpstr>Разработка дизайна</vt:lpstr>
      <vt:lpstr>Разработка дизайна</vt:lpstr>
      <vt:lpstr>Разработка кода</vt:lpstr>
      <vt:lpstr>Разработка кода</vt:lpstr>
      <vt:lpstr>Разработка кода</vt:lpstr>
      <vt:lpstr>Разработка кода</vt:lpstr>
      <vt:lpstr>Разработка кода</vt:lpstr>
      <vt:lpstr>Разработка кода</vt:lpstr>
      <vt:lpstr>Разработка кода</vt:lpstr>
      <vt:lpstr>Разработка кода</vt:lpstr>
      <vt:lpstr>диаграмма вариантов использование</vt:lpstr>
      <vt:lpstr>Тестирование работы наших кнопок </vt:lpstr>
      <vt:lpstr>Тестирование и оценка сайта </vt:lpstr>
      <vt:lpstr>Список используемой литературы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Vasileva</dc:creator>
  <cp:lastModifiedBy>Julia Vasileva</cp:lastModifiedBy>
  <cp:revision>8</cp:revision>
  <dcterms:created xsi:type="dcterms:W3CDTF">2024-12-27T19:25:00Z</dcterms:created>
  <dcterms:modified xsi:type="dcterms:W3CDTF">2024-12-28T22:02:14Z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F2413073982C484695A7C69B97FFC90A_13</vt:lpwstr>
  </property>
  <property fmtid="{D5CDD505-2E9C-101B-9397-08002B2CF9AE}" pid="4" name="KSOProductBuildVer">
    <vt:lpwstr>1049-12.2.0.19307</vt:lpwstr>
  </property>
</Properties>
</file>